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9" r:id="rId2"/>
    <p:sldId id="257" r:id="rId3"/>
    <p:sldId id="300" r:id="rId4"/>
    <p:sldId id="308" r:id="rId5"/>
    <p:sldId id="309" r:id="rId6"/>
    <p:sldId id="310" r:id="rId7"/>
    <p:sldId id="311" r:id="rId8"/>
    <p:sldId id="301" r:id="rId9"/>
    <p:sldId id="313" r:id="rId10"/>
    <p:sldId id="351" r:id="rId11"/>
    <p:sldId id="352" r:id="rId12"/>
    <p:sldId id="264" r:id="rId13"/>
    <p:sldId id="359" r:id="rId14"/>
    <p:sldId id="360" r:id="rId15"/>
    <p:sldId id="361" r:id="rId16"/>
    <p:sldId id="364" r:id="rId17"/>
    <p:sldId id="362" r:id="rId18"/>
    <p:sldId id="363" r:id="rId19"/>
    <p:sldId id="365" r:id="rId20"/>
    <p:sldId id="367" r:id="rId21"/>
    <p:sldId id="370" r:id="rId22"/>
    <p:sldId id="368" r:id="rId23"/>
    <p:sldId id="366" r:id="rId24"/>
    <p:sldId id="384" r:id="rId25"/>
    <p:sldId id="385" r:id="rId26"/>
    <p:sldId id="386" r:id="rId27"/>
    <p:sldId id="374" r:id="rId28"/>
    <p:sldId id="299" r:id="rId29"/>
    <p:sldId id="371" r:id="rId30"/>
    <p:sldId id="307" r:id="rId31"/>
    <p:sldId id="373" r:id="rId32"/>
    <p:sldId id="376" r:id="rId33"/>
    <p:sldId id="381" r:id="rId34"/>
    <p:sldId id="377" r:id="rId35"/>
    <p:sldId id="380" r:id="rId36"/>
    <p:sldId id="383" r:id="rId37"/>
    <p:sldId id="349" r:id="rId38"/>
    <p:sldId id="347" r:id="rId39"/>
    <p:sldId id="387" r:id="rId40"/>
    <p:sldId id="388" r:id="rId41"/>
    <p:sldId id="389" r:id="rId42"/>
    <p:sldId id="390" r:id="rId43"/>
    <p:sldId id="391" r:id="rId44"/>
    <p:sldId id="393" r:id="rId45"/>
    <p:sldId id="394" r:id="rId46"/>
    <p:sldId id="258" r:id="rId47"/>
    <p:sldId id="345" r:id="rId48"/>
    <p:sldId id="338" r:id="rId49"/>
    <p:sldId id="265" r:id="rId50"/>
    <p:sldId id="369" r:id="rId51"/>
    <p:sldId id="375" r:id="rId52"/>
    <p:sldId id="372" r:id="rId53"/>
    <p:sldId id="378" r:id="rId54"/>
    <p:sldId id="379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6D727-00BF-3847-9A89-DAE4478453D8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07D8-85D4-784E-BC80-DE60F468C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2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Infrared safe: reconstruction is unaffected by soft radiation of photons</a:t>
            </a:r>
          </a:p>
          <a:p>
            <a:r>
              <a:rPr lang="en-US" dirty="0"/>
              <a:t>Jet area: unaffected by soft radiation, low </a:t>
            </a:r>
            <a:r>
              <a:rPr lang="en-US" dirty="0" err="1"/>
              <a:t>pT</a:t>
            </a:r>
            <a:r>
              <a:rPr lang="en-US" dirty="0"/>
              <a:t> photons will not have a min from the above</a:t>
            </a:r>
          </a:p>
          <a:p>
            <a:r>
              <a:rPr lang="en-US" dirty="0"/>
              <a:t>P = 1: Inclusive 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  <a:p>
            <a:r>
              <a:rPr lang="en-US" dirty="0"/>
              <a:t>P = 0: Inclusive Cambridge/Aachen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a modified Newtonian gravity at low accelerations or Dark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P_R = (-1)^3(B-L)+2s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8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:r>
                  <a:rPr lang="en-US" b="0" i="0">
                    <a:latin typeface="Cambria Math" panose="02040503050406030204" pitchFamily="18" charset="0"/>
                  </a:rPr>
                  <a:t>𝛼_𝑎^(−1) (𝑄)</a:t>
                </a:r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0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0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4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Y_t</a:t>
            </a:r>
            <a:r>
              <a:rPr lang="en-US" dirty="0"/>
              <a:t> is the Yukawa coupling(interaction between a scalar field and Dirac field),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spc="-37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1800" cap="all" spc="151" baseline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342891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4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9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1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" y="6492881"/>
            <a:ext cx="153329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7C324876-ED38-FA43-91C2-68A1A1E50E6E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0988" y="64928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E6B1BF06-9164-D142-91BE-5D60A72AB1B7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2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2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8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B025992A-F442-6748-9FEF-5D626D31A00A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88197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1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" y="6492881"/>
            <a:ext cx="1733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E8E9ADB-31D4-E342-B8B5-A53E48FCA773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0988" y="64911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9286335-8193-D343-A4F3-9AE2821B5C08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C0AFF37-631E-0C40-BC19-4BF2BF285307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3FCCF2A-B3BA-9240-B61A-F18BEC061176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6588375"/>
            <a:ext cx="12192003" cy="269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CE211C6-E7AD-5545-91AE-06ECF35C9D5B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8" y="6459795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E3839B1C-F966-094F-B2F2-826B485DDCA3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2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1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FEDC5249-D835-0448-92FF-0809D12C75F4}" type="datetime1">
              <a:rPr lang="en-US" smtClean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1229480"/>
            <a:ext cx="11511148" cy="52359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769" y="6492881"/>
            <a:ext cx="15178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8F811408-B8CB-EB42-8890-A4FC84785F75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92881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83" rtl="0" eaLnBrk="1" latinLnBrk="0" hangingPunct="1">
        <a:lnSpc>
          <a:spcPct val="85000"/>
        </a:lnSpc>
        <a:spcBef>
          <a:spcPct val="0"/>
        </a:spcBef>
        <a:buNone/>
        <a:defRPr sz="4400" kern="1200" spc="-37" baseline="0">
          <a:solidFill>
            <a:schemeClr val="tx1">
              <a:lumMod val="75000"/>
              <a:lumOff val="25000"/>
            </a:schemeClr>
          </a:solidFill>
          <a:latin typeface="+mj-lt"/>
          <a:ea typeface="Times New Roman" charset="0"/>
          <a:cs typeface="Times New Roman" charset="0"/>
        </a:defRPr>
      </a:lvl1pPr>
    </p:titleStyle>
    <p:bodyStyle>
      <a:lvl1pPr marL="68578" indent="-68578" algn="l" defTabSz="685783" rtl="0" eaLnBrk="1" latinLnBrk="0" hangingPunct="1">
        <a:lnSpc>
          <a:spcPct val="90000"/>
        </a:lnSpc>
        <a:spcBef>
          <a:spcPts val="900"/>
        </a:spcBef>
        <a:spcAft>
          <a:spcPts val="15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1pPr>
      <a:lvl2pPr marL="28802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2pPr>
      <a:lvl3pPr marL="425185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3pPr>
      <a:lvl4pPr marL="562342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4pPr>
      <a:lvl5pPr marL="69949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5pPr>
      <a:lvl6pPr marL="824979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8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opscience.iop.org/article/10.1088/1361-6471/aabea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48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c/cd/Rotation_curve_of_spiral_galaxy_Messier_33_%28Triangulum%29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content/discoveries-highlights-shining-a-light-on-dark-matter" TargetMode="External"/><Relationship Id="rId2" Type="http://schemas.openxmlformats.org/officeDocument/2006/relationships/hyperlink" Target="https://upload.wikimedia.org/wikipedia/commons/c/cd/Rotation_curve_of_spiral_galaxy_Messier_33_%28Triangulum%29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14.em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F436-6318-DF49-8460-2E61261FA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for Top </a:t>
            </a:r>
            <a:r>
              <a:rPr lang="en-US" dirty="0" err="1"/>
              <a:t>Squarks</a:t>
            </a:r>
            <a:r>
              <a:rPr lang="en-US" dirty="0"/>
              <a:t> via All-hadronic Decay Channels with Heavy Object Tagging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97231-7687-AF4A-B4E5-CAC354C30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Kilpatrick</a:t>
            </a:r>
          </a:p>
          <a:p>
            <a:r>
              <a:rPr lang="en-US" dirty="0"/>
              <a:t>Doctoral Candidate</a:t>
            </a:r>
          </a:p>
          <a:p>
            <a:r>
              <a:rPr lang="en-US" dirty="0"/>
              <a:t>Rice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F7700-3DA1-F441-8F41-0D575D4F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4876-ED38-FA43-91C2-68A1A1E50E6E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88F83-12D9-D841-8616-D5A4F512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7414F-7794-9D48-94E6-BFA7BD58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1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042316-BCED-4A4E-9D83-302C05D6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Unification of the Gauge Couplings</a:t>
            </a:r>
          </a:p>
          <a:p>
            <a:pPr lvl="1"/>
            <a:r>
              <a:rPr lang="en-US" dirty="0"/>
              <a:t>SUSY allows for EM, Weak, and QCD to unify at large energy 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81F96-A496-0E44-AF08-BC492DB904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48BCB-389B-F547-B92B-E20C5B4B2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0FC6-A738-EC45-94F8-7D8E94148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022A41-80BB-F042-B5BD-BAE584BD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 Unified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67A37-46F7-AB48-BB51-E486937C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46" y="2236375"/>
            <a:ext cx="5156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9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b="1" dirty="0"/>
              <a:t>Compact Muon Solenoid</a:t>
            </a:r>
          </a:p>
          <a:p>
            <a:pPr lvl="1"/>
            <a:r>
              <a:rPr lang="en-US" b="1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3518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45" y="1071032"/>
            <a:ext cx="5491843" cy="3691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LHC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13 </a:t>
                </a:r>
                <a:r>
                  <a:rPr lang="en-US" dirty="0" err="1"/>
                  <a:t>TeV</a:t>
                </a:r>
                <a:r>
                  <a:rPr lang="en-US" dirty="0"/>
                  <a:t> p-p collisions</a:t>
                </a:r>
              </a:p>
              <a:p>
                <a:pPr lvl="1"/>
                <a:r>
                  <a:rPr lang="en-US" dirty="0"/>
                  <a:t>Luminosity: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  <a:blipFill rotWithShape="0">
                <a:blip r:embed="rId3"/>
                <a:stretch>
                  <a:fillRect l="-2143" t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Muon Solenoid (CMS)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1" y="2113756"/>
            <a:ext cx="5609790" cy="43322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20581" y="1071032"/>
            <a:ext cx="5515407" cy="3691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425700" y="1071032"/>
            <a:ext cx="3594881" cy="22690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25700" y="3340100"/>
            <a:ext cx="3594881" cy="14223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A6D1635-2FFB-8B44-B41D-1C7700ECE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92" y="783168"/>
            <a:ext cx="2786735" cy="13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8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22B33-81D1-3346-BBC6-B864100483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0D173-AAF5-AD43-891E-9B6567909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65768-2DA7-C94F-805F-B51895B9E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265FE0-7D27-FB44-9F97-DE63BB30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 Detector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2A3B00-C2DD-4C48-8D62-FD867F7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</p:spPr>
      </p:pic>
    </p:spTree>
    <p:extLst>
      <p:ext uri="{BB962C8B-B14F-4D97-AF65-F5344CB8AC3E}">
        <p14:creationId xmlns:p14="http://schemas.microsoft.com/office/powerpoint/2010/main" val="86617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906220B3-5EBB-EC40-BA6E-016DF009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2CF91-B991-144F-86F7-7DFB914EA1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24CC3-7ABD-DA42-86D5-52F1700AA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B7125-6D32-2046-8ED7-BBDA03252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5786F6-BEA2-1042-AFD8-99E3ACDC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Interaction</a:t>
            </a:r>
          </a:p>
        </p:txBody>
      </p:sp>
      <p:pic>
        <p:nvPicPr>
          <p:cNvPr id="10" name="Picture 9" descr="MuonTrack.gif">
            <a:extLst>
              <a:ext uri="{FF2B5EF4-FFF2-40B4-BE49-F238E27FC236}">
                <a16:creationId xmlns:a16="http://schemas.microsoft.com/office/drawing/2014/main" id="{32770F5F-D866-EF41-B92C-25EF0AE7A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31" y="3061855"/>
            <a:ext cx="9130964" cy="9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14F87E36-94F5-CC4A-8DC0-553045F3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B8AFF-7AE5-AA40-8713-BBD502B827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E5EF4-EA0A-D745-85B3-316319F9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50E0B-07F1-3E4C-9775-6FBA88E08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EA05D9-50E6-D141-B8FD-68A26A09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Interaction</a:t>
            </a:r>
          </a:p>
        </p:txBody>
      </p:sp>
      <p:pic>
        <p:nvPicPr>
          <p:cNvPr id="8" name="Picture 7" descr="ElectronHits.gif">
            <a:extLst>
              <a:ext uri="{FF2B5EF4-FFF2-40B4-BE49-F238E27FC236}">
                <a16:creationId xmlns:a16="http://schemas.microsoft.com/office/drawing/2014/main" id="{3B3886E0-4069-6747-A1C9-51C8829A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55" y="3429000"/>
            <a:ext cx="1645272" cy="6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A36ABA0-B0D2-1C4E-A58F-825AEB39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BABD4-AEE8-FE4A-941E-BC830A5CC0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011B5-3528-A64C-A1FB-E43CDF6C0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99D-01F6-DB4E-A8C0-16B9B9D20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7D3397-389C-3444-B610-B60BB199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Interaction</a:t>
            </a:r>
          </a:p>
        </p:txBody>
      </p:sp>
      <p:pic>
        <p:nvPicPr>
          <p:cNvPr id="8" name="Picture 7" descr="PhotonTrack.gif">
            <a:extLst>
              <a:ext uri="{FF2B5EF4-FFF2-40B4-BE49-F238E27FC236}">
                <a16:creationId xmlns:a16="http://schemas.microsoft.com/office/drawing/2014/main" id="{4FBBDCA0-D15B-114E-8867-0F21845B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21" y="2752200"/>
            <a:ext cx="1316668" cy="818903"/>
          </a:xfrm>
          <a:prstGeom prst="rect">
            <a:avLst/>
          </a:prstGeom>
        </p:spPr>
      </p:pic>
      <p:pic>
        <p:nvPicPr>
          <p:cNvPr id="9" name="Picture 8" descr="PhotonHits.gif">
            <a:extLst>
              <a:ext uri="{FF2B5EF4-FFF2-40B4-BE49-F238E27FC236}">
                <a16:creationId xmlns:a16="http://schemas.microsoft.com/office/drawing/2014/main" id="{0708F9EE-865F-3645-9169-D29464837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29" y="2554550"/>
            <a:ext cx="349429" cy="3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96A0E587-97AD-D442-A9C8-3E4865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B61E7-3A0F-1048-926A-329E17A494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1158-D90F-8E40-B53B-A22874CDD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CCB1-3D04-FC48-A2E3-D841FBB52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C97600-111C-724A-B528-B94E23B2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Charged Hadron Interaction</a:t>
            </a:r>
          </a:p>
        </p:txBody>
      </p:sp>
      <p:pic>
        <p:nvPicPr>
          <p:cNvPr id="8" name="Picture 7" descr="ChargedHadronHits.gif">
            <a:extLst>
              <a:ext uri="{FF2B5EF4-FFF2-40B4-BE49-F238E27FC236}">
                <a16:creationId xmlns:a16="http://schemas.microsoft.com/office/drawing/2014/main" id="{DE5A5B62-3472-F14F-9ECE-EBA3AA9F5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74" y="3428999"/>
            <a:ext cx="2991799" cy="16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C2F9373-E935-8D4C-826A-1FF1B927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40BCB-E041-C841-BD5A-6C21F7BF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2F573-A9DC-2047-8592-252B66329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A116-4DDF-7C4F-84FD-C9D110A8E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42CF9A-1718-6244-95BD-008C9497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Hadron Interaction</a:t>
            </a:r>
          </a:p>
        </p:txBody>
      </p:sp>
      <p:pic>
        <p:nvPicPr>
          <p:cNvPr id="8" name="Picture 7" descr="NeutralHadronTrack.gif">
            <a:extLst>
              <a:ext uri="{FF2B5EF4-FFF2-40B4-BE49-F238E27FC236}">
                <a16:creationId xmlns:a16="http://schemas.microsoft.com/office/drawing/2014/main" id="{3400B2AA-F4F8-BA44-BF87-02B1B7A49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28" y="2788343"/>
            <a:ext cx="2482987" cy="744060"/>
          </a:xfrm>
          <a:prstGeom prst="rect">
            <a:avLst/>
          </a:prstGeom>
        </p:spPr>
      </p:pic>
      <p:pic>
        <p:nvPicPr>
          <p:cNvPr id="9" name="Picture 8" descr="NeutralHadronHits.gif">
            <a:extLst>
              <a:ext uri="{FF2B5EF4-FFF2-40B4-BE49-F238E27FC236}">
                <a16:creationId xmlns:a16="http://schemas.microsoft.com/office/drawing/2014/main" id="{FAE173F4-3635-824B-9210-7235E8B19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84" y="2344575"/>
            <a:ext cx="1211828" cy="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b="1" dirty="0"/>
              <a:t>All-hadronic Top </a:t>
            </a:r>
            <a:r>
              <a:rPr lang="en-US" b="1" dirty="0" err="1"/>
              <a:t>Squark</a:t>
            </a:r>
            <a:r>
              <a:rPr lang="en-US" b="1" dirty="0"/>
              <a:t> Search</a:t>
            </a:r>
          </a:p>
          <a:p>
            <a:pPr lvl="1"/>
            <a:r>
              <a:rPr lang="en-US" b="1" dirty="0"/>
              <a:t>Kinematic Variables</a:t>
            </a:r>
          </a:p>
          <a:p>
            <a:pPr lvl="1"/>
            <a:r>
              <a:rPr lang="en-US" b="1" dirty="0"/>
              <a:t>Search region design</a:t>
            </a:r>
          </a:p>
          <a:p>
            <a:pPr lvl="1"/>
            <a:r>
              <a:rPr lang="en-US" b="1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8058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Standard Model</a:t>
            </a:r>
          </a:p>
          <a:p>
            <a:pPr lvl="1"/>
            <a:r>
              <a:rPr lang="en-US" b="1" dirty="0"/>
              <a:t>What is it?</a:t>
            </a:r>
          </a:p>
          <a:p>
            <a:pPr lvl="1"/>
            <a:r>
              <a:rPr lang="en-US" b="1" dirty="0"/>
              <a:t>Dark Matter</a:t>
            </a:r>
          </a:p>
          <a:p>
            <a:pPr lvl="1"/>
            <a:r>
              <a:rPr lang="en-US" b="1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136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Hadronization</a:t>
                </a:r>
              </a:p>
              <a:p>
                <a:pPr lvl="1"/>
                <a:r>
                  <a:rPr lang="en-US" dirty="0"/>
                  <a:t>Radiation of gluons and pair production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Many algorithms for attributing particles for a particular jet</a:t>
                </a:r>
              </a:p>
              <a:p>
                <a:pPr lvl="1"/>
                <a:r>
                  <a:rPr lang="en-US" dirty="0"/>
                  <a:t>Reconstruct jets with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962C0-6ECF-6641-B753-3C4BBF9DB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A8838-F0BE-8740-89E9-62E84355C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B23C9-AE8B-7D4A-984F-4EB066C32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92DE85-F147-EA4D-A855-3B6AFA48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 Reconstruction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5F21-B168-B64B-9493-F9CD5B95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9" y="3134022"/>
            <a:ext cx="6894715" cy="3035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F34D6-9757-C847-8BB3-28A682520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9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</p:spPr>
            <p:txBody>
              <a:bodyPr/>
              <a:lstStyle/>
              <a:p>
                <a:r>
                  <a:rPr lang="en-US" dirty="0"/>
                  <a:t>How to Identify b quarks?</a:t>
                </a:r>
              </a:p>
              <a:p>
                <a:pPr lvl="1"/>
                <a:r>
                  <a:rPr lang="en-US" dirty="0"/>
                  <a:t>Lifetime: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lvl="1"/>
                <a:r>
                  <a:rPr lang="en-US" dirty="0"/>
                  <a:t>Moves significant distance away from PV</a:t>
                </a:r>
              </a:p>
              <a:p>
                <a:pPr lvl="1"/>
                <a:r>
                  <a:rPr lang="en-US" dirty="0"/>
                  <a:t>Momentum dependent methods</a:t>
                </a:r>
              </a:p>
              <a:p>
                <a:pPr lvl="2"/>
                <a:r>
                  <a:rPr lang="en-US" dirty="0"/>
                  <a:t>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≥20</m:t>
                    </m:r>
                  </m:oMath>
                </a14:m>
                <a:r>
                  <a:rPr lang="en-US" b="0" dirty="0"/>
                  <a:t> GeV</a:t>
                </a:r>
              </a:p>
              <a:p>
                <a:pPr lvl="3"/>
                <a:r>
                  <a:rPr lang="en-US" dirty="0"/>
                  <a:t>Deep Neural network inputs: tracks, SV, masses of vertices, IP significance</a:t>
                </a:r>
              </a:p>
              <a:p>
                <a:pPr lvl="2"/>
                <a:r>
                  <a:rPr lang="en-US" dirty="0"/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3"/>
                <a:r>
                  <a:rPr lang="en-US" dirty="0"/>
                  <a:t>IP and significance, Pointing angle, and tracks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  <a:blipFill>
                <a:blip r:embed="rId2"/>
                <a:stretch>
                  <a:fillRect l="-1949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B50E0-3A8F-E048-973C-1A570B589C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5A4D2-3F7D-DF42-B779-7BEB4A24F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78A00-AFBC-2246-8EA6-8476C548C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A37035-BF22-7C4F-918B-3E3E253E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13A5D-BD4F-8648-9AF6-7A4C1050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77" y="1946852"/>
            <a:ext cx="5347855" cy="33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D344D-93EA-3D49-A030-AD989C4F0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Types of Top Reconstruction</a:t>
            </a:r>
          </a:p>
          <a:p>
            <a:pPr lvl="1"/>
            <a:r>
              <a:rPr lang="en-US" dirty="0"/>
              <a:t>Resolved tops</a:t>
            </a:r>
          </a:p>
          <a:p>
            <a:pPr lvl="2"/>
            <a:r>
              <a:rPr lang="en-US" dirty="0"/>
              <a:t>Can distinguish each individual jet of the top decay</a:t>
            </a:r>
          </a:p>
          <a:p>
            <a:pPr lvl="3"/>
            <a:r>
              <a:rPr lang="en-US" dirty="0"/>
              <a:t>Three jets with invariant mass of 100-250 GeV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Merged top/W</a:t>
            </a:r>
          </a:p>
          <a:p>
            <a:pPr lvl="2"/>
            <a:r>
              <a:rPr lang="en-US" dirty="0"/>
              <a:t>Boosted jets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E7EF7-C647-A547-B291-DB14F2E49C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ECFE5-F73A-A940-992D-BD223101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00FF6-C6A2-B840-8DFE-890F733BE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60F563-BC90-714D-AA92-5724CF11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Object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08ACD-773F-FC41-8F8E-17136498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36" y="2816041"/>
            <a:ext cx="6480464" cy="28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</p:spPr>
            <p:txBody>
              <a:bodyPr/>
              <a:lstStyle/>
              <a:p>
                <a:r>
                  <a:rPr lang="en-US" dirty="0"/>
                  <a:t>Vector sum of total momentum measured in the detector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SUSY expects to miss the measurement of neutralino</a:t>
                </a:r>
              </a:p>
              <a:p>
                <a:pPr lvl="1"/>
                <a:r>
                  <a:rPr lang="en-US" dirty="0"/>
                  <a:t>SM has neutrinos which also escape detection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  <a:blipFill>
                <a:blip r:embed="rId2"/>
                <a:stretch>
                  <a:fillRect l="-353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BD179-7644-F746-A359-56947C9A46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49284-E12D-9B49-9794-A4EC79A4D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29FEE-6AA7-EC40-8B67-E8E5122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903A0B-50B1-234B-BFE6-A74D1952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Transverse Momentum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AAE6E-27FF-FE4D-9BD1-3379DF64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710" y="1828800"/>
            <a:ext cx="5780781" cy="3542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7C754-6A12-B742-9FB3-41D07483703A}"/>
              </a:ext>
            </a:extLst>
          </p:cNvPr>
          <p:cNvSpPr txBox="1"/>
          <p:nvPr/>
        </p:nvSpPr>
        <p:spPr>
          <a:xfrm>
            <a:off x="9975965" y="650472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1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Scalar sum of total jet momentum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1898B-21E0-984A-B008-3F5B0714BB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0E012-E27C-7E4D-ACB2-0AA5C59D3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40536-30CB-B148-830E-7C0817A0F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960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279C7A-08B3-2E4F-A647-DE6ABE180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1B694-B698-8E47-B6ED-E0B908DA47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B2DEE-843E-8243-87EA-74A85487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528C7-34F8-A745-A680-ACE86270E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7A4C3C-1500-7E48-9A64-82FF6BF8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and Muon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5244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33350-3BD0-6344-AB9E-CC5B1DD0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DA8EC-050E-124B-81BC-D5245B48CC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EDDF3-3D5E-F74D-BE5F-E2E845E96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94D9E-1821-1F4F-9F9F-9F72AD112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4CEBDB-0EAC-5547-88F9-3C79FFCF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52465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F7D1CA-6DA5-1C41-88E3-F43B2067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2094"/>
            <a:ext cx="4197926" cy="3148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data from all of Run 2 (2016/2017/2018) at CMS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136.7 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fb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≈136.7×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proton-proton collisions</a:t>
                </a:r>
              </a:p>
              <a:p>
                <a:pPr lvl="1"/>
                <a:r>
                  <a:rPr lang="en-US" dirty="0"/>
                  <a:t>Many changes between each year</a:t>
                </a:r>
              </a:p>
              <a:p>
                <a:pPr lvl="1"/>
                <a:r>
                  <a:rPr lang="en-US" dirty="0"/>
                  <a:t>Dedicated simulation for each year</a:t>
                </a:r>
              </a:p>
              <a:p>
                <a:pPr lvl="1"/>
                <a:r>
                  <a:rPr lang="en-US" dirty="0"/>
                  <a:t>Need to combine!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73287-5E94-2040-84F4-461ACAB7F4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5C9C9-F454-6C41-8D5C-7630E3B84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A3BA-7FD4-604F-8AE1-F57504A1F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E53BDF-9582-E143-9512-16D68BA2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AF364-FB96-5A40-B681-403A348B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45" y="3342410"/>
            <a:ext cx="4031672" cy="3023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B5E123-50D6-EC47-B029-1041698F0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924" y="3339752"/>
            <a:ext cx="4197927" cy="31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0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3329E1-24F2-E54F-AF61-9FE6446A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88" y="2460614"/>
            <a:ext cx="6260191" cy="323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267B33-5703-2241-AF01-CCC961D9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9" y="2552728"/>
            <a:ext cx="1950332" cy="1179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D7F9C-2202-D549-9079-572997378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18" y="3768825"/>
            <a:ext cx="1954881" cy="10375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9A44-2301-9B41-AA07-D427FA294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E8666-EF15-0B49-80D0-9199E6C8E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8F65C6-2CFE-7C44-AE91-CC68DB27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SUSY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511C2-ECCA-D542-A2D4-868EA467BD89}"/>
              </a:ext>
            </a:extLst>
          </p:cNvPr>
          <p:cNvSpPr txBox="1"/>
          <p:nvPr/>
        </p:nvSpPr>
        <p:spPr>
          <a:xfrm>
            <a:off x="619900" y="2018360"/>
            <a:ext cx="33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Gluino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Mediated Stop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BD86D-C3E7-7C4F-AA59-6A92FF5EA980}"/>
              </a:ext>
            </a:extLst>
          </p:cNvPr>
          <p:cNvSpPr txBox="1"/>
          <p:nvPr/>
        </p:nvSpPr>
        <p:spPr>
          <a:xfrm>
            <a:off x="5651500" y="201836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Direct Stop Production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7E7D4E-EA98-EB47-B0B0-7B22DFB85AC3}"/>
              </a:ext>
            </a:extLst>
          </p:cNvPr>
          <p:cNvSpPr/>
          <p:nvPr/>
        </p:nvSpPr>
        <p:spPr>
          <a:xfrm>
            <a:off x="619900" y="2460616"/>
            <a:ext cx="4333100" cy="259584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7A5CC68-8727-6C47-BD0D-FE927734E6AA}"/>
              </a:ext>
            </a:extLst>
          </p:cNvPr>
          <p:cNvSpPr/>
          <p:nvPr/>
        </p:nvSpPr>
        <p:spPr>
          <a:xfrm>
            <a:off x="4952998" y="2386163"/>
            <a:ext cx="6619102" cy="3087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52909023-F3D3-0B43-90E2-00B5779D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1"/>
            <a:ext cx="11511148" cy="640696"/>
          </a:xfrm>
        </p:spPr>
        <p:txBody>
          <a:bodyPr/>
          <a:lstStyle/>
          <a:p>
            <a:pPr lvl="1"/>
            <a:r>
              <a:rPr lang="en-US" dirty="0"/>
              <a:t>Looking at inclusive models for a most general stop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3BC5C-E382-9541-AD04-9468AB802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300" y="2552727"/>
            <a:ext cx="2034400" cy="118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1962A5-90C9-2644-BB47-B9C275643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350" y="3732363"/>
            <a:ext cx="2041349" cy="1126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92C5A5-7604-C74B-BB3E-CC2329080234}"/>
              </a:ext>
            </a:extLst>
          </p:cNvPr>
          <p:cNvSpPr/>
          <p:nvPr/>
        </p:nvSpPr>
        <p:spPr>
          <a:xfrm>
            <a:off x="5754195" y="360914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2442D5-AE8C-554E-BA4A-61DAB54CB465}"/>
              </a:ext>
            </a:extLst>
          </p:cNvPr>
          <p:cNvSpPr/>
          <p:nvPr/>
        </p:nvSpPr>
        <p:spPr>
          <a:xfrm>
            <a:off x="7941500" y="359613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39000-EFA1-1343-86C6-ED28D933B47F}"/>
              </a:ext>
            </a:extLst>
          </p:cNvPr>
          <p:cNvSpPr/>
          <p:nvPr/>
        </p:nvSpPr>
        <p:spPr>
          <a:xfrm>
            <a:off x="10128805" y="364829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1EC71D-6131-594A-85F1-0F8487A6571B}"/>
              </a:ext>
            </a:extLst>
          </p:cNvPr>
          <p:cNvSpPr/>
          <p:nvPr/>
        </p:nvSpPr>
        <p:spPr>
          <a:xfrm>
            <a:off x="5654549" y="552505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C4020E-7841-764B-9A45-ADB49ADEE0D4}"/>
              </a:ext>
            </a:extLst>
          </p:cNvPr>
          <p:cNvSpPr/>
          <p:nvPr/>
        </p:nvSpPr>
        <p:spPr>
          <a:xfrm>
            <a:off x="7964211" y="5546444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9ABE37-E667-5345-8463-BFAE35AF8EB5}"/>
              </a:ext>
            </a:extLst>
          </p:cNvPr>
          <p:cNvSpPr/>
          <p:nvPr/>
        </p:nvSpPr>
        <p:spPr>
          <a:xfrm>
            <a:off x="10128805" y="5526258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E61983CF-B6D8-B14D-A2AC-54912E014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8F79753-068F-B348-BFF8-0EFDC6941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</p:spPr>
            <p:txBody>
              <a:bodyPr/>
              <a:lstStyle/>
              <a:p>
                <a:r>
                  <a:rPr lang="en-US" dirty="0"/>
                  <a:t>Categorize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  <a:blipFill>
                <a:blip r:embed="rId3"/>
                <a:stretch>
                  <a:fillRect l="-1626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271D7-61F8-C54A-A0D1-CA400AC91E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E498D-A019-1A45-81BE-73853B269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8FCAA-6F53-AD49-8224-3BF08697A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694AC-FBD3-F044-BB7E-6313976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7913A-BAD3-EF47-97F7-DCE6E028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76" y="2273443"/>
            <a:ext cx="4296039" cy="416063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5A0A8-82C7-B749-9E64-D13D7E48A5B6}"/>
              </a:ext>
            </a:extLst>
          </p:cNvPr>
          <p:cNvCxnSpPr/>
          <p:nvPr/>
        </p:nvCxnSpPr>
        <p:spPr>
          <a:xfrm flipV="1">
            <a:off x="6217608" y="3631188"/>
            <a:ext cx="0" cy="241504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20000"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Veto Tops and W</a:t>
                </a:r>
              </a:p>
              <a:p>
                <a:pPr lvl="1"/>
                <a:r>
                  <a:rPr lang="en-US" dirty="0"/>
                  <a:t>ISR Tagging</a:t>
                </a:r>
              </a:p>
              <a:p>
                <a:pPr lvl="1"/>
                <a:r>
                  <a:rPr lang="en-US" dirty="0"/>
                  <a:t>Soft-b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  <a:blipFill>
                <a:blip r:embed="rId5"/>
                <a:stretch>
                  <a:fillRect l="-3077" t="-4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Top and W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≥5,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  <a:blipFill>
                <a:blip r:embed="rId6"/>
                <a:stretch>
                  <a:fillRect l="-3058" t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6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51CAF6-E716-5841-9BFA-08922555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5442857" cy="5235995"/>
          </a:xfrm>
        </p:spPr>
        <p:txBody>
          <a:bodyPr>
            <a:normAutofit/>
          </a:bodyPr>
          <a:lstStyle/>
          <a:p>
            <a:r>
              <a:rPr lang="en-US" dirty="0"/>
              <a:t>What can the Standard Model do?</a:t>
            </a:r>
          </a:p>
          <a:p>
            <a:pPr lvl="1"/>
            <a:r>
              <a:rPr lang="en-US" dirty="0"/>
              <a:t>All current predictions have been confirmed</a:t>
            </a:r>
          </a:p>
          <a:p>
            <a:pPr lvl="1"/>
            <a:r>
              <a:rPr lang="en-US" dirty="0"/>
              <a:t>4 fundamental forces</a:t>
            </a:r>
          </a:p>
          <a:p>
            <a:pPr lvl="1"/>
            <a:r>
              <a:rPr lang="en-US" dirty="0"/>
              <a:t>3 generations of quarks/leptons</a:t>
            </a:r>
          </a:p>
          <a:p>
            <a:endParaRPr lang="en-US" dirty="0"/>
          </a:p>
          <a:p>
            <a:r>
              <a:rPr lang="en-US" dirty="0"/>
              <a:t>Standard Model can’t explain:</a:t>
            </a:r>
          </a:p>
          <a:p>
            <a:pPr lvl="1"/>
            <a:r>
              <a:rPr lang="en-US" dirty="0"/>
              <a:t>Hierarchy Problem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Grand Unified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7F08F-4CFD-904D-BD73-54EF65007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32A0-7F81-524C-A314-0FBA338A4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4550B6-D215-AB47-A256-6C61CCF5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F403B-AAD2-F345-ADF8-9E2C51EE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512304"/>
            <a:ext cx="5966103" cy="4483100"/>
          </a:xfrm>
          <a:prstGeom prst="rect">
            <a:avLst/>
          </a:pr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6F6126EE-DBE7-1945-B24E-7BFBA9DA1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77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1A0A4F-9C85-F242-8892-548EEF1A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599348"/>
            <a:ext cx="6195291" cy="3097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Looking in low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regions</a:t>
                </a:r>
              </a:p>
              <a:p>
                <a:pPr lvl="1"/>
                <a:r>
                  <a:rPr lang="en-US" dirty="0"/>
                  <a:t>Top Squark: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 err="1"/>
                  <a:t>Gluino</a:t>
                </a:r>
                <a:r>
                  <a:rPr lang="en-US" dirty="0"/>
                  <a:t>: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Search Regions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Compressed (low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Uncompressed (high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183 Search regions → 53 low + 130 high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FD1CF-52B0-FD40-9DDE-5D3929DEE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30A2-F32C-9542-9E2D-AA675E52A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AFC15A-AC44-9747-90D6-45AE684A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Search Regions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06F6283-9532-1043-B1E5-30D902C7E16F}"/>
              </a:ext>
            </a:extLst>
          </p:cNvPr>
          <p:cNvSpPr/>
          <p:nvPr/>
        </p:nvSpPr>
        <p:spPr>
          <a:xfrm>
            <a:off x="6261099" y="1978088"/>
            <a:ext cx="3386753" cy="2390712"/>
          </a:xfrm>
          <a:prstGeom prst="parallelogram">
            <a:avLst>
              <a:gd name="adj" fmla="val 9932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48C5F-6EB6-6A48-9C2A-1D73C9CE584A}"/>
              </a:ext>
            </a:extLst>
          </p:cNvPr>
          <p:cNvCxnSpPr/>
          <p:nvPr/>
        </p:nvCxnSpPr>
        <p:spPr>
          <a:xfrm flipV="1">
            <a:off x="3517900" y="4521200"/>
            <a:ext cx="3048000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ED6C1CFA-9463-7844-8EB7-19C910DF924E}"/>
              </a:ext>
            </a:extLst>
          </p:cNvPr>
          <p:cNvSpPr/>
          <p:nvPr/>
        </p:nvSpPr>
        <p:spPr>
          <a:xfrm rot="16200000">
            <a:off x="7271837" y="1992783"/>
            <a:ext cx="2390711" cy="2361322"/>
          </a:xfrm>
          <a:prstGeom prst="rtTriangle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0EA28-E9F6-C241-B33B-3042803592BB}"/>
              </a:ext>
            </a:extLst>
          </p:cNvPr>
          <p:cNvSpPr/>
          <p:nvPr/>
        </p:nvSpPr>
        <p:spPr>
          <a:xfrm>
            <a:off x="9647852" y="1978088"/>
            <a:ext cx="1880362" cy="2390712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770B3F-92DB-FB4A-924F-18CBA818A3E3}"/>
              </a:ext>
            </a:extLst>
          </p:cNvPr>
          <p:cNvCxnSpPr>
            <a:cxnSpLocks/>
          </p:cNvCxnSpPr>
          <p:nvPr/>
        </p:nvCxnSpPr>
        <p:spPr>
          <a:xfrm flipV="1">
            <a:off x="3923518" y="4574085"/>
            <a:ext cx="4543674" cy="95676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220CCF4-F48B-054F-AF5F-9767F69C5337}"/>
              </a:ext>
            </a:extLst>
          </p:cNvPr>
          <p:cNvSpPr/>
          <p:nvPr/>
        </p:nvSpPr>
        <p:spPr>
          <a:xfrm>
            <a:off x="9614296" y="1623594"/>
            <a:ext cx="1540848" cy="32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BBE5EBFD-CA1C-C540-A715-AB2490751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5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Model Background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𝑗𝑒𝑡𝑠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Causes</a:t>
                </a:r>
              </a:p>
              <a:p>
                <a:pPr lvl="2"/>
                <a:r>
                  <a:rPr lang="en-US" dirty="0"/>
                  <a:t>Lepton fails kinematic cuts</a:t>
                </a:r>
              </a:p>
              <a:p>
                <a:pPr lvl="2"/>
                <a:r>
                  <a:rPr lang="en-US" dirty="0"/>
                  <a:t>Out of detector acceptance</a:t>
                </a:r>
              </a:p>
              <a:p>
                <a:pPr lvl="1"/>
                <a:r>
                  <a:rPr lang="en-US" dirty="0"/>
                  <a:t>How to estimate for all of Run 2?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A5306-63A7-1A48-8D3E-9E7D888411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2E32-49DD-864A-A057-7F62E9882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E64EE-0698-4D49-9D89-202C57C9A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B715B-3362-8242-AF41-2EC919B1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FBF1F-6911-A343-949B-CAE48109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55" y="1802251"/>
            <a:ext cx="4534476" cy="3564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FFCA44-3B8B-D446-84EB-7C15AC3E2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2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Regions with only low or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F48F3-23D8-0942-A9DA-2F91A48E4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5537C-EF61-4349-9419-65CA209B8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7E8A7-71FD-574F-9D59-86BD603F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D2265E-A39E-E146-9DFE-DD892B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Inclusive Regions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37E59-93A7-A447-9BED-B5B71D14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6832" y="1601664"/>
            <a:ext cx="4665684" cy="4862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531D5-019F-5848-980C-3E1D6A80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47476" y="1601663"/>
            <a:ext cx="4665685" cy="48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B77D-DBBC-8E42-8F83-F29662FE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52069" y="2061749"/>
            <a:ext cx="4054226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44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27B78-1549-A04A-87D2-AA31A428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32382" y="1384078"/>
            <a:ext cx="3059774" cy="45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A6CC0C-351C-9C4A-81C3-467FCEDD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87238" y="1056357"/>
            <a:ext cx="3686349" cy="384220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173B4-A797-314A-A97D-D81C0012F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5DD67-5A80-F841-8644-EF9850761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6D4D7-6713-A648-8E82-61FCFDDF3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DF15D1-C89C-734D-B987-A2EA69F0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LL Prediction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E3E90-99DA-FB4B-BCC8-5D1472AD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15696" y="1056354"/>
            <a:ext cx="3686352" cy="3842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B7A4B-F23F-F64B-89D1-48B5F732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6" y="5258706"/>
            <a:ext cx="5610291" cy="776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21F9C-26E2-6E4F-AD3F-C4E4A60F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86" y="5075826"/>
            <a:ext cx="5635405" cy="182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165CE8-CF84-394B-B80B-192310911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44500"/>
            <a:ext cx="5270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8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Events with jets and a Z decaying to two neutrinos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, similar to signal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03D84-F81A-9E4B-9B03-41280EB87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C25F2-C96A-CC4B-BDD3-CAA4F996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8EDF-EE1B-764F-B526-EB8370377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2E7B97-235D-BF43-989E-60011CE2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to Invisible</a:t>
            </a:r>
          </a:p>
        </p:txBody>
      </p:sp>
    </p:spTree>
    <p:extLst>
      <p:ext uri="{BB962C8B-B14F-4D97-AF65-F5344CB8AC3E}">
        <p14:creationId xmlns:p14="http://schemas.microsoft.com/office/powerpoint/2010/main" val="136821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Missing Energy from the mismeasurement of jets</a:t>
                </a:r>
              </a:p>
              <a:p>
                <a:pPr lvl="1"/>
                <a:r>
                  <a:rPr lang="en-US" dirty="0"/>
                  <a:t>QCD Estimation used Transfer Factor method where:</a:t>
                </a:r>
              </a:p>
              <a:p>
                <a:pPr lvl="2"/>
                <a:r>
                  <a:rPr lang="en-US" dirty="0"/>
                  <a:t>Control Region defined regions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,Ɇ</m:t>
                    </m:r>
                  </m:oMath>
                </a14:m>
                <a:r>
                  <a:rPr lang="en-US" dirty="0"/>
                  <a:t>) &lt; 0.1</a:t>
                </a:r>
              </a:p>
              <a:p>
                <a:pPr lvl="2"/>
                <a:r>
                  <a:rPr lang="en-US" dirty="0"/>
                  <a:t>Search Region</a:t>
                </a:r>
              </a:p>
              <a:p>
                <a:pPr lvl="3"/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Transfer Factor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𝑆𝑅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𝐶𝑅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r>
                  <a:rPr lang="en-US" dirty="0"/>
                  <a:t>Take MC events and do smearing (from 2 leading jets)</a:t>
                </a:r>
              </a:p>
              <a:p>
                <a:pPr lvl="3"/>
                <a:r>
                  <a:rPr lang="en-US" dirty="0"/>
                  <a:t>Statistical Uncertainty for the TF </a:t>
                </a:r>
              </a:p>
              <a:p>
                <a:pPr lvl="3"/>
                <a:r>
                  <a:rPr lang="en-US" dirty="0"/>
                  <a:t>Increasing the effective luminosity with a method called “</a:t>
                </a:r>
                <a:r>
                  <a:rPr lang="en-US" b="1" dirty="0"/>
                  <a:t>local smearing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31992-0588-B64F-A2A0-7D0B76FE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B44BA-8204-4342-A203-F0871C76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E7E3FA-BE0A-C049-BA21-CAE297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Background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A1F2200-EBE6-3C49-986A-7C6F07372FD0}"/>
              </a:ext>
            </a:extLst>
          </p:cNvPr>
          <p:cNvSpPr/>
          <p:nvPr/>
        </p:nvSpPr>
        <p:spPr>
          <a:xfrm rot="16200000">
            <a:off x="1953131" y="3885278"/>
            <a:ext cx="450850" cy="99748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92D1-8BFB-274C-B043-750A5768123C}"/>
              </a:ext>
            </a:extLst>
          </p:cNvPr>
          <p:cNvSpPr txBox="1"/>
          <p:nvPr/>
        </p:nvSpPr>
        <p:spPr>
          <a:xfrm>
            <a:off x="1323086" y="4574849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Transfer Factor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68C3356-C502-F844-B2B5-BF45DB174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5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</p:spPr>
            <p:txBody>
              <a:bodyPr/>
              <a:lstStyle/>
              <a:p>
                <a:r>
                  <a:rPr lang="en-US" dirty="0"/>
                  <a:t>Methods based on the jet response (JR) function</a:t>
                </a:r>
              </a:p>
              <a:p>
                <a:pPr lvl="1"/>
                <a:r>
                  <a:rPr lang="en-US" dirty="0"/>
                  <a:t>Parameterize jet reconstruction</a:t>
                </a:r>
              </a:p>
              <a:p>
                <a:pPr lvl="1"/>
                <a:r>
                  <a:rPr lang="en-US" dirty="0"/>
                  <a:t>Binned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jet flavor</a:t>
                </a:r>
              </a:p>
              <a:p>
                <a:r>
                  <a:rPr lang="en-US" dirty="0"/>
                  <a:t>Local Smearing</a:t>
                </a:r>
              </a:p>
              <a:p>
                <a:pPr lvl="1"/>
                <a:r>
                  <a:rPr lang="en-US" dirty="0"/>
                  <a:t>Using centrally produced MC, generate an ensemble of smeared event with new </a:t>
                </a:r>
                <a:r>
                  <a:rPr lang="en-US" dirty="0" err="1"/>
                  <a:t>reco</a:t>
                </a:r>
                <a:r>
                  <a:rPr lang="en-US" dirty="0"/>
                  <a:t>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two leading jets</a:t>
                </a:r>
              </a:p>
              <a:p>
                <a:pPr lvl="2"/>
                <a:r>
                  <a:rPr lang="en-US" dirty="0"/>
                  <a:t>Start at JR for standard MC (   )</a:t>
                </a:r>
              </a:p>
              <a:p>
                <a:pPr lvl="2"/>
                <a:r>
                  <a:rPr lang="en-US" dirty="0"/>
                  <a:t>Sample in small window (          )</a:t>
                </a:r>
              </a:p>
              <a:p>
                <a:pPr lvl="2"/>
                <a:r>
                  <a:rPr lang="en-US" dirty="0"/>
                  <a:t>Recalculate variables</a:t>
                </a:r>
              </a:p>
              <a:p>
                <a:pPr lvl="2"/>
                <a:r>
                  <a:rPr lang="en-US" dirty="0"/>
                  <a:t>Small window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does not bias jet quantities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  <a:blipFill>
                <a:blip r:embed="rId2"/>
                <a:stretch>
                  <a:fillRect l="-172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2E15C-7394-2E45-953B-F2C0D60DA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4790A-0A47-6142-9CCF-254DB8F45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EA74B4-7F0B-034A-B4F4-BB5F6296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Smearing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04113-256F-724B-A36D-481F05BB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35959" y="1464187"/>
            <a:ext cx="4202841" cy="4309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C048E4-5465-8847-90A2-F5B23D111A5D}"/>
              </a:ext>
            </a:extLst>
          </p:cNvPr>
          <p:cNvSpPr/>
          <p:nvPr/>
        </p:nvSpPr>
        <p:spPr>
          <a:xfrm>
            <a:off x="7928143" y="1796848"/>
            <a:ext cx="290165" cy="163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986EC-3ECD-414F-BDC9-AAD55A745BA6}"/>
              </a:ext>
            </a:extLst>
          </p:cNvPr>
          <p:cNvSpPr txBox="1"/>
          <p:nvPr/>
        </p:nvSpPr>
        <p:spPr>
          <a:xfrm rot="16200000">
            <a:off x="7453713" y="2226485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Probability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D046AB83-925E-AD4B-B0F7-DEF8C4F17958}"/>
              </a:ext>
            </a:extLst>
          </p:cNvPr>
          <p:cNvSpPr/>
          <p:nvPr/>
        </p:nvSpPr>
        <p:spPr>
          <a:xfrm>
            <a:off x="9864799" y="3211542"/>
            <a:ext cx="117676" cy="10510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6081A0A-963A-F941-8EA2-2B5E84F8CA36}"/>
              </a:ext>
            </a:extLst>
          </p:cNvPr>
          <p:cNvSpPr/>
          <p:nvPr/>
        </p:nvSpPr>
        <p:spPr>
          <a:xfrm>
            <a:off x="3659999" y="4193929"/>
            <a:ext cx="193150" cy="1706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D84BB1-2BF8-E142-9C3C-29DDD07D5C98}"/>
              </a:ext>
            </a:extLst>
          </p:cNvPr>
          <p:cNvSpPr/>
          <p:nvPr/>
        </p:nvSpPr>
        <p:spPr>
          <a:xfrm rot="18681096">
            <a:off x="9706315" y="3152673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7CEA54-7A47-8046-A729-61BA5F74329E}"/>
              </a:ext>
            </a:extLst>
          </p:cNvPr>
          <p:cNvSpPr/>
          <p:nvPr/>
        </p:nvSpPr>
        <p:spPr>
          <a:xfrm>
            <a:off x="3433986" y="4467179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9F6D7-AF44-D14F-AE0B-CE3473B603B0}"/>
              </a:ext>
            </a:extLst>
          </p:cNvPr>
          <p:cNvSpPr txBox="1"/>
          <p:nvPr/>
        </p:nvSpPr>
        <p:spPr>
          <a:xfrm>
            <a:off x="8698801" y="189696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CMS</a:t>
            </a:r>
            <a:r>
              <a:rPr lang="en-US" sz="1400" dirty="0"/>
              <a:t> </a:t>
            </a:r>
            <a:r>
              <a:rPr lang="en-US" sz="1400" i="1" dirty="0"/>
              <a:t>Work in progress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E5D44FF6-6CC6-4344-9907-08D06A036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40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AF745-6308-3541-A1FA-BCEEB5AC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Method for getting limits on Data, signal, and background</a:t>
                </a:r>
              </a:p>
              <a:p>
                <a:pPr lvl="1"/>
                <a:r>
                  <a:rPr lang="en-US" dirty="0"/>
                  <a:t>Likelihood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Calculate the confidence levels for each signal region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Look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AF745-6308-3541-A1FA-BCEEB5AC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FE117-F285-8240-A153-4DEFA7F13B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C4597-C010-0F40-888C-29E88BDCB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DA15F-310A-4440-9923-3135941A9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D84D6-1632-4F41-A219-849B458D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Higgs Combined Tool Statistics</a:t>
            </a:r>
          </a:p>
        </p:txBody>
      </p:sp>
    </p:spTree>
    <p:extLst>
      <p:ext uri="{BB962C8B-B14F-4D97-AF65-F5344CB8AC3E}">
        <p14:creationId xmlns:p14="http://schemas.microsoft.com/office/powerpoint/2010/main" val="306358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4EA6F7B-3286-4947-A221-C5F60B11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64" y="3104002"/>
            <a:ext cx="5462059" cy="1986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Hierarchy Problem</a:t>
                </a:r>
              </a:p>
              <a:p>
                <a:pPr lvl="1"/>
                <a:r>
                  <a:rPr lang="en-US" dirty="0"/>
                  <a:t>Higgs mass divergence from fermionic loop corrections</a:t>
                </a:r>
              </a:p>
              <a:p>
                <a:pPr lvl="2"/>
                <a:r>
                  <a:rPr lang="en-US" dirty="0"/>
                  <a:t>Direct contradiction to observed mass of 125.18 GeV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Solution within Standard Model</a:t>
                </a:r>
              </a:p>
              <a:p>
                <a:pPr lvl="2"/>
                <a:r>
                  <a:rPr lang="en-US" dirty="0"/>
                  <a:t>Fine tuning!</a:t>
                </a:r>
              </a:p>
              <a:p>
                <a:pPr lvl="2"/>
                <a:r>
                  <a:rPr lang="en-US" b="0" dirty="0"/>
                  <a:t>Ultraviolet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E7115-5414-4144-BE7A-D43AAFBC96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131C0-056F-EF44-A704-F8A485DA6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6ABB6-1F4A-684A-AE7D-500AD6FFF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4027CB-74BB-B54C-AB85-E78FDBC9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10D54-08C9-FA43-A2B1-09A8DFCF95C9}"/>
              </a:ext>
            </a:extLst>
          </p:cNvPr>
          <p:cNvSpPr/>
          <p:nvPr/>
        </p:nvSpPr>
        <p:spPr>
          <a:xfrm>
            <a:off x="8455358" y="307873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F570B-7DF7-1C42-B09B-2372CD668772}"/>
              </a:ext>
            </a:extLst>
          </p:cNvPr>
          <p:cNvSpPr/>
          <p:nvPr/>
        </p:nvSpPr>
        <p:spPr>
          <a:xfrm>
            <a:off x="10392842" y="3062314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9F74A2-211A-4447-93FB-C1434C23808C}"/>
              </a:ext>
            </a:extLst>
          </p:cNvPr>
          <p:cNvSpPr/>
          <p:nvPr/>
        </p:nvSpPr>
        <p:spPr>
          <a:xfrm>
            <a:off x="9453661" y="379180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CF964-C328-1B43-991B-A5452444B6C2}"/>
              </a:ext>
            </a:extLst>
          </p:cNvPr>
          <p:cNvSpPr/>
          <p:nvPr/>
        </p:nvSpPr>
        <p:spPr>
          <a:xfrm>
            <a:off x="9366488" y="2682001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/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blipFill>
                <a:blip r:embed="rId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/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/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blipFill>
                <a:blip r:embed="rId7"/>
                <a:stretch>
                  <a:fillRect l="-10000" r="-10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E8CE012A-74A9-264D-9D76-5F1653278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/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73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28679329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78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91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3DA1F-B883-F84A-97BD-97AB1001B625}"/>
              </a:ext>
            </a:extLst>
          </p:cNvPr>
          <p:cNvSpPr/>
          <p:nvPr/>
        </p:nvSpPr>
        <p:spPr>
          <a:xfrm>
            <a:off x="838198" y="2943916"/>
            <a:ext cx="10515599" cy="2798961"/>
          </a:xfrm>
          <a:prstGeom prst="rect">
            <a:avLst/>
          </a:prstGeom>
          <a:solidFill>
            <a:srgbClr val="00B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78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3DA1F-B883-F84A-97BD-97AB1001B625}"/>
              </a:ext>
            </a:extLst>
          </p:cNvPr>
          <p:cNvSpPr/>
          <p:nvPr/>
        </p:nvSpPr>
        <p:spPr>
          <a:xfrm>
            <a:off x="838198" y="2943916"/>
            <a:ext cx="10515599" cy="2798961"/>
          </a:xfrm>
          <a:prstGeom prst="rect">
            <a:avLst/>
          </a:prstGeom>
          <a:solidFill>
            <a:srgbClr val="00B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471A4-D623-5448-B3A0-787A5BE67AD4}"/>
              </a:ext>
            </a:extLst>
          </p:cNvPr>
          <p:cNvSpPr/>
          <p:nvPr/>
        </p:nvSpPr>
        <p:spPr>
          <a:xfrm>
            <a:off x="838196" y="5742877"/>
            <a:ext cx="10515599" cy="696727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87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4B62BA-9528-A244-85BE-57E15FE2F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yield</a:t>
            </a:r>
          </a:p>
          <a:p>
            <a:pPr lvl="1"/>
            <a:r>
              <a:rPr lang="en-US" dirty="0"/>
              <a:t>N=1.739186+6.34444+1+1+1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BA170-84BA-2441-B15C-D78EEB868C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FA104-D181-914C-958B-B98B9F83C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5FE79-E591-8242-A33A-FA7ACF539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59978E-AA59-2949-BBAB-F62BAF4D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</p:spTree>
    <p:extLst>
      <p:ext uri="{BB962C8B-B14F-4D97-AF65-F5344CB8AC3E}">
        <p14:creationId xmlns:p14="http://schemas.microsoft.com/office/powerpoint/2010/main" val="3896163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00A4CE-7D76-B546-AE59-32F11D1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9EC0C-2CF2-DA4D-AAD5-E3067F497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553CE-14C3-7E4C-8BDE-49B094C55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29FB3-56BB-2646-809D-4A8DD5B10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2AECD7-7AE5-3B48-9282-1E6619D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916986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Quark left and right </a:t>
                </a:r>
                <a:r>
                  <a:rPr lang="en-US" dirty="0" err="1"/>
                  <a:t>superpartners</a:t>
                </a:r>
                <a:r>
                  <a:rPr lang="en-US" dirty="0"/>
                  <a:t> can strongly mix to form mass eigenstates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Strong mixing in the stop sector</a:t>
                </a:r>
              </a:p>
              <a:p>
                <a:pPr lvl="1"/>
                <a:r>
                  <a:rPr lang="en-US" dirty="0"/>
                  <a:t>Could lead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being the lightest </a:t>
                </a:r>
                <a:r>
                  <a:rPr lang="en-US" dirty="0" err="1"/>
                  <a:t>squark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96C1F-E31E-F44C-AC75-AA227FB94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E2CD3-6410-2F43-9841-38D32E86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Dynamic Reason to be at bottom of </a:t>
                </a:r>
                <a:r>
                  <a:rPr lang="en-US" dirty="0" err="1"/>
                  <a:t>sParticles</a:t>
                </a:r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9091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4CBB6E-06C3-844D-9EB6-5FBA4F3F9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501" y="3031939"/>
            <a:ext cx="3797300" cy="3187700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56C7D82-8CBA-2C48-A12A-E294659E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09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43" y="1024195"/>
            <a:ext cx="4760124" cy="319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2" y="1255154"/>
            <a:ext cx="6760089" cy="2499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Outer Tracker</a:t>
                </a:r>
              </a:p>
              <a:p>
                <a:pPr lvl="1"/>
                <a:r>
                  <a:rPr lang="en-US" dirty="0"/>
                  <a:t>Active area: 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15148 modules</a:t>
                </a:r>
              </a:p>
              <a:p>
                <a:pPr lvl="1"/>
                <a:r>
                  <a:rPr lang="en-US" dirty="0"/>
                  <a:t>10 layers in barrel region</a:t>
                </a:r>
              </a:p>
              <a:p>
                <a:pPr lvl="1"/>
                <a:r>
                  <a:rPr lang="en-US" dirty="0"/>
                  <a:t>9 + 3 in inner disks and endcaps</a:t>
                </a:r>
              </a:p>
              <a:p>
                <a:pPr lvl="1"/>
                <a:r>
                  <a:rPr lang="en-US" dirty="0"/>
                  <a:t>Analog readout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  <a:blipFill>
                <a:blip r:embed="rId4"/>
                <a:stretch>
                  <a:fillRect l="-2353" t="-4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Tracker Detector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02431" y="2315184"/>
            <a:ext cx="712274" cy="398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7107881" y="1282562"/>
            <a:ext cx="1694550" cy="10326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107883" y="2713667"/>
            <a:ext cx="1694548" cy="10405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3957" y="1282562"/>
            <a:ext cx="6703924" cy="2471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7010935-C075-4049-9A92-FE6B0C810F06}"/>
              </a:ext>
            </a:extLst>
          </p:cNvPr>
          <p:cNvSpPr txBox="1">
            <a:spLocks/>
          </p:cNvSpPr>
          <p:nvPr/>
        </p:nvSpPr>
        <p:spPr>
          <a:xfrm>
            <a:off x="5963807" y="4251229"/>
            <a:ext cx="5392057" cy="2132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8" indent="-68578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1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28802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425185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562342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69949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824979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8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Phase 1 Pixel Tracker</a:t>
            </a:r>
          </a:p>
          <a:p>
            <a:pPr lvl="1"/>
            <a:r>
              <a:rPr lang="en-US" dirty="0">
                <a:latin typeface="+mn-lt"/>
              </a:rPr>
              <a:t>4 barrel layers </a:t>
            </a:r>
          </a:p>
          <a:p>
            <a:pPr lvl="1"/>
            <a:r>
              <a:rPr lang="en-US" dirty="0">
                <a:latin typeface="+mn-lt"/>
              </a:rPr>
              <a:t>3 endcap disks on each side</a:t>
            </a:r>
          </a:p>
          <a:p>
            <a:pPr lvl="1"/>
            <a:r>
              <a:rPr lang="en-US" dirty="0">
                <a:latin typeface="+mn-lt"/>
              </a:rPr>
              <a:t>124 million pixel channels</a:t>
            </a:r>
          </a:p>
          <a:p>
            <a:pPr lvl="1"/>
            <a:r>
              <a:rPr lang="en-US" dirty="0">
                <a:latin typeface="+mn-lt"/>
              </a:rPr>
              <a:t>Digital Readout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F772A4-32E4-5244-A21F-32BAE07DC756}"/>
              </a:ext>
            </a:extLst>
          </p:cNvPr>
          <p:cNvSpPr/>
          <p:nvPr/>
        </p:nvSpPr>
        <p:spPr>
          <a:xfrm>
            <a:off x="5963807" y="4232280"/>
            <a:ext cx="5875346" cy="22559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5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Replaced in winter 2016/2017</a:t>
                </a:r>
              </a:p>
              <a:p>
                <a:pPr lvl="1"/>
                <a:r>
                  <a:rPr lang="en-US" dirty="0"/>
                  <a:t>Approximately 1 m long</a:t>
                </a:r>
              </a:p>
              <a:p>
                <a:pPr lvl="1"/>
                <a:r>
                  <a:rPr lang="en-US" dirty="0"/>
                  <a:t>Designed for peak luminosity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.5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with 50 ns bunch crossings</a:t>
                </a:r>
              </a:p>
              <a:p>
                <a:pPr lvl="1"/>
                <a:r>
                  <a:rPr lang="en-US" dirty="0"/>
                  <a:t>Analog </a:t>
                </a:r>
                <a14:m>
                  <m:oMath xmlns:m="http://schemas.openxmlformats.org/officeDocument/2006/math">
                    <m:r>
                      <a:rPr lang="is-I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digital</a:t>
                </a:r>
              </a:p>
              <a:p>
                <a:pPr lvl="2"/>
                <a:r>
                  <a:rPr lang="en-US" dirty="0"/>
                  <a:t>New data acquisition (DAQ)</a:t>
                </a:r>
              </a:p>
              <a:p>
                <a:pPr lvl="1"/>
                <a:r>
                  <a:rPr lang="en-US" dirty="0"/>
                  <a:t>DCDC powering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cooling</a:t>
                </a:r>
              </a:p>
              <a:p>
                <a:pPr lvl="2"/>
                <a:r>
                  <a:rPr lang="en-US" dirty="0"/>
                  <a:t>Light weight</a:t>
                </a:r>
              </a:p>
              <a:p>
                <a:pPr lvl="2"/>
                <a:r>
                  <a:rPr lang="en-US" dirty="0"/>
                  <a:t>Cost effective</a:t>
                </a:r>
              </a:p>
              <a:p>
                <a:pPr lvl="1"/>
                <a:r>
                  <a:rPr lang="en-US" dirty="0"/>
                  <a:t>Layer 1 closer to beam line</a:t>
                </a:r>
              </a:p>
              <a:p>
                <a:pPr lvl="2"/>
                <a:r>
                  <a:rPr lang="en-US" dirty="0"/>
                  <a:t>43 mm to 30 mm</a:t>
                </a:r>
              </a:p>
              <a:p>
                <a:pPr lvl="1"/>
                <a:r>
                  <a:rPr lang="en-US" dirty="0"/>
                  <a:t>Layer 4 extends to 160 mm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  <a:blipFill>
                <a:blip r:embed="rId2"/>
                <a:stretch>
                  <a:fillRect l="-2660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0" t="-42900" r="-41790" b="42900"/>
          <a:stretch/>
        </p:blipFill>
        <p:spPr>
          <a:xfrm>
            <a:off x="6531602" y="-145436"/>
            <a:ext cx="9644397" cy="293893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Pixels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t="3833" r="31765" b="3375"/>
          <a:stretch/>
        </p:blipFill>
        <p:spPr>
          <a:xfrm rot="5400000">
            <a:off x="5267108" y="2829753"/>
            <a:ext cx="2905297" cy="41616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0696" y="1024195"/>
            <a:ext cx="651354" cy="18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1602" y="1024195"/>
            <a:ext cx="771072" cy="303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78" y="3457925"/>
            <a:ext cx="3391422" cy="22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[1]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1E0FB-281C-6F48-B6FF-92BD09B9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634836"/>
            <a:ext cx="5654194" cy="31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6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</p:spPr>
            <p:txBody>
              <a:bodyPr/>
              <a:lstStyle/>
              <a:p>
                <a:r>
                  <a:rPr lang="en-US" dirty="0"/>
                  <a:t>Distance calculation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Infrared safe</a:t>
                </a:r>
              </a:p>
              <a:p>
                <a:pPr lvl="1"/>
                <a:r>
                  <a:rPr lang="en-US" dirty="0"/>
                  <a:t>Circular jet area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  <a:blipFill>
                <a:blip r:embed="rId3"/>
                <a:stretch>
                  <a:fillRect l="-2146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59586-D743-F941-9259-478616F33B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BDE3D-0CFD-F54D-AA28-4EF306F43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AA85-8732-C545-B720-92A7CB0D2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9F464D-C75A-9C4E-955A-DCCE5CFE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AC121-7F06-BC46-8AFA-9941C1A1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98" y="1229480"/>
            <a:ext cx="5771333" cy="44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65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FDB1D-6BAD-7F4B-A1BD-C5DA2FD1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section-probability that two particles will collide and react a certain way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44588-01D7-8F4B-9E85-8E6F3D4540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91833-AAA0-E84B-A27F-B2BB5A94F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120F9-CE64-984E-9E9F-81D862E1A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151A3E-946C-224C-A2C8-FEB5C8C4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Cross 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2152C-0696-9045-8709-55F909AF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17327"/>
            <a:ext cx="3928699" cy="5235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DD647-ABC4-7B45-A7D7-E9279D4E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58" y="18276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dirty="0"/>
                  <a:t>Lepton Selection</a:t>
                </a:r>
              </a:p>
              <a:p>
                <a:pPr lvl="2"/>
                <a:r>
                  <a:rPr lang="en-US" dirty="0"/>
                  <a:t>Veto ID electron: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Loose muon: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err="1"/>
                  <a:t>IsoTrack</a:t>
                </a:r>
                <a:r>
                  <a:rPr lang="en-US" dirty="0"/>
                  <a:t>: cut based charged PF candidate</a:t>
                </a:r>
              </a:p>
              <a:p>
                <a:pPr lvl="2"/>
                <a:r>
                  <a:rPr lang="en-US" dirty="0" err="1"/>
                  <a:t>TauPOG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medium working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&gt;20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GeV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&lt;2.4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&gt;250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HEM Veto: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−3,−1.4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−1.57,−0.87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&gt;20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 err="1"/>
                  <a:t>Bjets</a:t>
                </a:r>
                <a:r>
                  <a:rPr lang="en-US" dirty="0"/>
                  <a:t>: </a:t>
                </a:r>
                <a:r>
                  <a:rPr lang="en-US" dirty="0" err="1"/>
                  <a:t>DeepCSV</a:t>
                </a:r>
                <a:r>
                  <a:rPr lang="en-US" dirty="0"/>
                  <a:t> medium working point</a:t>
                </a:r>
              </a:p>
              <a:p>
                <a:pPr lvl="1"/>
                <a:r>
                  <a:rPr lang="en-US" dirty="0"/>
                  <a:t>W/Top: deepAK8 tight working point</a:t>
                </a:r>
              </a:p>
              <a:p>
                <a:pPr lvl="1"/>
                <a:r>
                  <a:rPr lang="en-US" dirty="0"/>
                  <a:t>Deep Resolved Top: tight working point</a:t>
                </a:r>
              </a:p>
              <a:p>
                <a:pPr lvl="1"/>
                <a:r>
                  <a:rPr lang="en-US" dirty="0"/>
                  <a:t>Scale Factors: </a:t>
                </a:r>
                <a:r>
                  <a:rPr lang="en-US" dirty="0" err="1"/>
                  <a:t>PUWeights</a:t>
                </a:r>
                <a:r>
                  <a:rPr lang="en-US" dirty="0"/>
                  <a:t>, </a:t>
                </a:r>
                <a:r>
                  <a:rPr lang="en-US" dirty="0" err="1"/>
                  <a:t>BtagWeights</a:t>
                </a:r>
                <a:r>
                  <a:rPr lang="en-US" dirty="0"/>
                  <a:t>, </a:t>
                </a:r>
                <a:r>
                  <a:rPr lang="en-US" dirty="0" err="1"/>
                  <a:t>ISRWeights</a:t>
                </a:r>
                <a:r>
                  <a:rPr lang="en-US" dirty="0"/>
                  <a:t> (2016), </a:t>
                </a:r>
                <a:r>
                  <a:rPr lang="en-US" dirty="0" err="1"/>
                  <a:t>PrefireWeights</a:t>
                </a:r>
                <a:r>
                  <a:rPr lang="en-US" dirty="0"/>
                  <a:t> (2016/2017) for all backgrounds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82BA7-C9FD-CE49-8157-B2DDB79539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F8CB8-2276-304E-9564-2C30F6054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7879D-A154-A34C-BE5D-38A67CEAC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6B150-ECED-3A4A-A8EE-C82D7913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Selection</a:t>
            </a:r>
          </a:p>
        </p:txBody>
      </p:sp>
    </p:spTree>
    <p:extLst>
      <p:ext uri="{BB962C8B-B14F-4D97-AF65-F5344CB8AC3E}">
        <p14:creationId xmlns:p14="http://schemas.microsoft.com/office/powerpoint/2010/main" val="2858259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D8E63F-5A43-9844-80F7-5214BBF6B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42356" y="1943100"/>
            <a:ext cx="2851250" cy="2971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Low DM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37569-3605-4540-A86A-535F4BB8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CCE476-CC9D-7146-9551-795E7B22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4" y="3639123"/>
            <a:ext cx="2851251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02577-7E14-3E46-856E-CC863620F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70"/>
            <a:ext cx="2851251" cy="297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87CDA-8289-334E-BE7B-51799B21A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0" y="3639122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3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High DM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4848E-36A3-5D45-823E-E17CBD7A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551" y="1943100"/>
            <a:ext cx="2851251" cy="297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BC8E3-EDD9-5C42-AB66-F99B2943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CC63-4017-BA4C-B54D-397449ED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5" y="3639122"/>
            <a:ext cx="2851251" cy="297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363F3-6864-0945-BA36-FC8437F95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69"/>
            <a:ext cx="2851251" cy="297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5BD625-2538-594A-A2A3-F974845B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1" y="3639123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[1]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[2]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0AC89-2562-5146-B510-65D5E2A3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598904"/>
            <a:ext cx="5751176" cy="40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5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F13F4-9AF5-2340-B2E8-234361F27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5636631" cy="5235995"/>
          </a:xfrm>
        </p:spPr>
        <p:txBody>
          <a:bodyPr/>
          <a:lstStyle/>
          <a:p>
            <a:r>
              <a:rPr lang="en-US" dirty="0"/>
              <a:t>What is Supersymmetry?</a:t>
            </a:r>
          </a:p>
          <a:p>
            <a:pPr lvl="1"/>
            <a:r>
              <a:rPr lang="en-US" dirty="0"/>
              <a:t>Fermion-bosonic partnership</a:t>
            </a:r>
          </a:p>
          <a:p>
            <a:pPr lvl="2"/>
            <a:r>
              <a:rPr lang="en-US" dirty="0"/>
              <a:t>For every fermion there is a boson partner, and vice-versa</a:t>
            </a:r>
          </a:p>
          <a:p>
            <a:pPr lvl="2"/>
            <a:r>
              <a:rPr lang="en-US" dirty="0"/>
              <a:t>Exact same quantum numbers except</a:t>
            </a:r>
          </a:p>
          <a:p>
            <a:pPr lvl="1"/>
            <a:r>
              <a:rPr lang="en-US" dirty="0"/>
              <a:t>Where is the ”</a:t>
            </a:r>
            <a:r>
              <a:rPr lang="en-US" dirty="0" err="1"/>
              <a:t>selectron</a:t>
            </a:r>
            <a:r>
              <a:rPr lang="en-US" dirty="0"/>
              <a:t>”?</a:t>
            </a:r>
          </a:p>
          <a:p>
            <a:pPr lvl="2"/>
            <a:r>
              <a:rPr lang="en-US" dirty="0"/>
              <a:t>Supersymmetry must be broken!</a:t>
            </a:r>
          </a:p>
          <a:p>
            <a:pPr lvl="1"/>
            <a:r>
              <a:rPr lang="en-US" dirty="0"/>
              <a:t>What should we search for?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2BBC7-6686-834E-99AD-BBF7665D75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DAB08-E93E-1143-9B17-699F97564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9FE6F-9A05-214F-BC24-14E60C73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0FB36D-CC5F-BA45-B4C2-33CE6E3D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Supersymmetry potentially solve?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51DAF-6826-C74C-A26E-D5534C2F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74" y="1728547"/>
            <a:ext cx="6207026" cy="37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18BE9B2-A252-744D-8BFF-F80164C1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85" y="2550134"/>
            <a:ext cx="4204182" cy="3280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Higgs Interactions</a:t>
                </a:r>
              </a:p>
              <a:p>
                <a:pPr lvl="1"/>
                <a:r>
                  <a:rPr lang="en-US" dirty="0"/>
                  <a:t>Higgs mass has fermionic and scalar boson contributions</a:t>
                </a:r>
              </a:p>
              <a:p>
                <a:pPr lvl="1"/>
                <a:r>
                  <a:rPr lang="en-US" dirty="0"/>
                  <a:t>Scalar boson cancels contribution to fermion loops</a:t>
                </a:r>
              </a:p>
              <a:p>
                <a:pPr lvl="1"/>
                <a:r>
                  <a:rPr lang="en-US" dirty="0"/>
                  <a:t>Changes quadratic divergence to logarithmic </a:t>
                </a:r>
              </a:p>
              <a:p>
                <a:pPr lvl="2"/>
                <a:r>
                  <a:rPr lang="en-US" dirty="0"/>
                  <a:t>Renormalizable without fine tuning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m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𝑈𝑉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mr>
                    </m:m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  <a:blipFill>
                <a:blip r:embed="rId4"/>
                <a:stretch>
                  <a:fillRect l="-15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E08FD-1E44-3F49-8751-46428480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67F71-FC85-904B-81CC-7F7DAF5C3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C7FCF7-6432-7045-A8F5-3A85CF9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5C98E-F91D-BA4C-AE12-22B3EFF91E0A}"/>
              </a:ext>
            </a:extLst>
          </p:cNvPr>
          <p:cNvSpPr/>
          <p:nvPr/>
        </p:nvSpPr>
        <p:spPr>
          <a:xfrm>
            <a:off x="9185892" y="219318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8870F-DDFB-C046-B035-C6EB73F1901B}"/>
              </a:ext>
            </a:extLst>
          </p:cNvPr>
          <p:cNvSpPr/>
          <p:nvPr/>
        </p:nvSpPr>
        <p:spPr>
          <a:xfrm>
            <a:off x="11123376" y="2176769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C2B3FC-0E98-7F4E-9AB4-5F0C4C7277AE}"/>
              </a:ext>
            </a:extLst>
          </p:cNvPr>
          <p:cNvSpPr/>
          <p:nvPr/>
        </p:nvSpPr>
        <p:spPr>
          <a:xfrm>
            <a:off x="10184195" y="290626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0F9B18-9AFC-3541-832D-48DC40680BEA}"/>
              </a:ext>
            </a:extLst>
          </p:cNvPr>
          <p:cNvSpPr/>
          <p:nvPr/>
        </p:nvSpPr>
        <p:spPr>
          <a:xfrm>
            <a:off x="10097022" y="1796456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ADFA74-9B97-2542-B39E-BA665A78F45E}"/>
              </a:ext>
            </a:extLst>
          </p:cNvPr>
          <p:cNvSpPr/>
          <p:nvPr/>
        </p:nvSpPr>
        <p:spPr>
          <a:xfrm>
            <a:off x="11264744" y="3736941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/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/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/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/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blipFill>
                <a:blip r:embed="rId8"/>
                <a:stretch>
                  <a:fillRect l="-285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/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45D3589-DCFB-3849-82EA-6A830987C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9FF8F-C229-9145-B704-02FC83984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/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blipFill>
                <a:blip r:embed="rId11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/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/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2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R-Parity Conservation</a:t>
                </a:r>
              </a:p>
              <a:p>
                <a:pPr lvl="1"/>
                <a:r>
                  <a:rPr lang="en-US" dirty="0"/>
                  <a:t>Simplified SUSY models assume conservation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for particles,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sparticles</a:t>
                </a:r>
                <a:endParaRPr lang="en-US" dirty="0"/>
              </a:p>
              <a:p>
                <a:pPr lvl="1"/>
                <a:r>
                  <a:rPr lang="en-US" dirty="0"/>
                  <a:t>Must have a stable SUSY particle, Lightest Supersymmetric Particle (LSP)</a:t>
                </a:r>
              </a:p>
              <a:p>
                <a:pPr lvl="2"/>
                <a:r>
                  <a:rPr lang="en-US" dirty="0"/>
                  <a:t>Top </a:t>
                </a:r>
                <a:r>
                  <a:rPr lang="en-US" dirty="0" err="1"/>
                  <a:t>squark</a:t>
                </a:r>
                <a:r>
                  <a:rPr lang="en-US" dirty="0"/>
                  <a:t> (</a:t>
                </a:r>
                <a:r>
                  <a:rPr lang="en-US" dirty="0" err="1"/>
                  <a:t>sTop</a:t>
                </a:r>
                <a:r>
                  <a:rPr lang="en-US" dirty="0"/>
                  <a:t> quark, </a:t>
                </a:r>
                <a:r>
                  <a:rPr lang="en-US" dirty="0" err="1"/>
                  <a:t>sTop</a:t>
                </a:r>
                <a:r>
                  <a:rPr lang="en-US" dirty="0"/>
                  <a:t>) decays to LSP + SM Particles</a:t>
                </a:r>
              </a:p>
              <a:p>
                <a:pPr lvl="2"/>
                <a:r>
                  <a:rPr lang="en-US" dirty="0"/>
                  <a:t>Neutralino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as candidate LSP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2"/>
                <a:stretch>
                  <a:fillRect l="-176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CCC27-3DAB-3741-AF59-EFF3D3915C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63E6C-08FC-A047-888B-5585005A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FEC9-784D-6046-A7D6-F8EC6CD21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C8EAC6-C512-1F40-9054-B4BD3B1E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</p:spPr>
        <p:txBody>
          <a:bodyPr/>
          <a:lstStyle/>
          <a:p>
            <a:r>
              <a:rPr lang="en-US" dirty="0"/>
              <a:t>Dark Matter Candidate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28BBBB-572F-8748-960A-A9F559A50AAF}"/>
              </a:ext>
            </a:extLst>
          </p:cNvPr>
          <p:cNvCxnSpPr>
            <a:cxnSpLocks/>
          </p:cNvCxnSpPr>
          <p:nvPr/>
        </p:nvCxnSpPr>
        <p:spPr>
          <a:xfrm>
            <a:off x="7984785" y="4693338"/>
            <a:ext cx="180109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7A7A8D-DF0F-DE4A-B6A6-CE257C80FB9C}"/>
              </a:ext>
            </a:extLst>
          </p:cNvPr>
          <p:cNvCxnSpPr>
            <a:cxnSpLocks/>
          </p:cNvCxnSpPr>
          <p:nvPr/>
        </p:nvCxnSpPr>
        <p:spPr>
          <a:xfrm>
            <a:off x="9817743" y="4693338"/>
            <a:ext cx="1298170" cy="9351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/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/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/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A1289-A096-054E-9563-310F3F22BBBC}"/>
              </a:ext>
            </a:extLst>
          </p:cNvPr>
          <p:cNvCxnSpPr>
            <a:cxnSpLocks/>
          </p:cNvCxnSpPr>
          <p:nvPr/>
        </p:nvCxnSpPr>
        <p:spPr>
          <a:xfrm flipV="1">
            <a:off x="9785876" y="3580927"/>
            <a:ext cx="1330037" cy="1106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79C52ED-739C-7C44-8BBD-D4C2CBCB4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98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wide" id="{C2437A05-6A58-9447-ADBD-416D69815476}" vid="{3F98DB81-36F7-E245-9A33-0E64A97424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5781</TotalTime>
  <Words>2205</Words>
  <Application>Microsoft Macintosh PowerPoint</Application>
  <PresentationFormat>Widescreen</PresentationFormat>
  <Paragraphs>531</Paragraphs>
  <Slides>54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Calibri Light</vt:lpstr>
      <vt:lpstr>Cambria Math</vt:lpstr>
      <vt:lpstr>Times New Roman</vt:lpstr>
      <vt:lpstr>Retrospect</vt:lpstr>
      <vt:lpstr>Search for Top Squarks via All-hadronic Decay Channels with Heavy Object Tagging</vt:lpstr>
      <vt:lpstr>Outline</vt:lpstr>
      <vt:lpstr>Standard Model</vt:lpstr>
      <vt:lpstr>Hierarchy Problem</vt:lpstr>
      <vt:lpstr>Dark Matter</vt:lpstr>
      <vt:lpstr>Dark Matter</vt:lpstr>
      <vt:lpstr>What does Supersymmetry potentially solve?</vt:lpstr>
      <vt:lpstr>Hierarchy Solution</vt:lpstr>
      <vt:lpstr>Dark Matter Candidate</vt:lpstr>
      <vt:lpstr>Grand Unified Theory</vt:lpstr>
      <vt:lpstr>Outline</vt:lpstr>
      <vt:lpstr>Compact Muon Solenoid (CMS)</vt:lpstr>
      <vt:lpstr>CMS Detector</vt:lpstr>
      <vt:lpstr>Muon Interaction</vt:lpstr>
      <vt:lpstr>Electron Interaction</vt:lpstr>
      <vt:lpstr>Photon Interaction</vt:lpstr>
      <vt:lpstr>Charged Hadron Interaction</vt:lpstr>
      <vt:lpstr>Neutral Hadron Interaction</vt:lpstr>
      <vt:lpstr>Outline</vt:lpstr>
      <vt:lpstr>Jet Reconstruction</vt:lpstr>
      <vt:lpstr>B Tagging</vt:lpstr>
      <vt:lpstr>Heavy Object Tagging</vt:lpstr>
      <vt:lpstr>Missing Transverse Momentum</vt:lpstr>
      <vt:lpstr>H_T</vt:lpstr>
      <vt:lpstr>Electron and Muon Identification</vt:lpstr>
      <vt:lpstr>Tau Identification</vt:lpstr>
      <vt:lpstr>Data Methods</vt:lpstr>
      <vt:lpstr>Simplified SUSY Models</vt:lpstr>
      <vt:lpstr>Search Strategy</vt:lpstr>
      <vt:lpstr>Targeted Search Regions</vt:lpstr>
      <vt:lpstr>Lost Lepton Background</vt:lpstr>
      <vt:lpstr>Compare Inclusive Regions</vt:lpstr>
      <vt:lpstr>Transfer Factor Methods</vt:lpstr>
      <vt:lpstr>Transfer Factor Methods</vt:lpstr>
      <vt:lpstr>Example LL Prediction</vt:lpstr>
      <vt:lpstr>Z to Invisible</vt:lpstr>
      <vt:lpstr>QCD Background</vt:lpstr>
      <vt:lpstr>QCD Smearing Method</vt:lpstr>
      <vt:lpstr>Higgs Combined Tool Statistics</vt:lpstr>
      <vt:lpstr>Datacard Calculation</vt:lpstr>
      <vt:lpstr>Datacard Calculation</vt:lpstr>
      <vt:lpstr>Datacard Calculation</vt:lpstr>
      <vt:lpstr>Datacard Calculation</vt:lpstr>
      <vt:lpstr>Datacard Calculation</vt:lpstr>
      <vt:lpstr>Example Calculation</vt:lpstr>
      <vt:lpstr>Backup</vt:lpstr>
      <vt:lpstr>t ̃_1: Dynamic Reason to be at bottom of sParticles</vt:lpstr>
      <vt:lpstr>The Tracker Detector</vt:lpstr>
      <vt:lpstr>Phase 1 Pixels</vt:lpstr>
      <vt:lpstr>Anti-kT Algorithm</vt:lpstr>
      <vt:lpstr>Stop Cross Section</vt:lpstr>
      <vt:lpstr>Baseline Selection</vt:lpstr>
      <vt:lpstr>Lost Lepton Inclusive Low DM </vt:lpstr>
      <vt:lpstr>Lost Lepton Inclusive High DM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Kilpatrick</dc:creator>
  <cp:lastModifiedBy>Matthew Kilpatrick</cp:lastModifiedBy>
  <cp:revision>135</cp:revision>
  <dcterms:created xsi:type="dcterms:W3CDTF">2016-06-21T17:55:16Z</dcterms:created>
  <dcterms:modified xsi:type="dcterms:W3CDTF">2019-12-09T05:47:15Z</dcterms:modified>
</cp:coreProperties>
</file>